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708" r:id="rId4"/>
    <p:sldMasterId id="2147483719" r:id="rId5"/>
    <p:sldMasterId id="2147483730" r:id="rId6"/>
  </p:sldMasterIdLst>
  <p:notesMasterIdLst>
    <p:notesMasterId r:id="rId23"/>
  </p:notesMasterIdLst>
  <p:sldIdLst>
    <p:sldId id="256" r:id="rId7"/>
    <p:sldId id="267" r:id="rId8"/>
    <p:sldId id="275" r:id="rId9"/>
    <p:sldId id="279" r:id="rId10"/>
    <p:sldId id="280" r:id="rId11"/>
    <p:sldId id="282" r:id="rId12"/>
    <p:sldId id="284" r:id="rId13"/>
    <p:sldId id="285" r:id="rId14"/>
    <p:sldId id="286" r:id="rId15"/>
    <p:sldId id="291" r:id="rId16"/>
    <p:sldId id="292" r:id="rId17"/>
    <p:sldId id="293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embeddedFontLst>
    <p:embeddedFont>
      <p:font typeface="Rockwell" panose="02060603020205020403" pitchFamily="18" charset="0"/>
      <p:regular r:id="rId24"/>
      <p:bold r:id="rId25"/>
      <p:italic r:id="rId26"/>
      <p:boldItalic r:id="rId27"/>
    </p:embeddedFont>
    <p:embeddedFont>
      <p:font typeface="Lucida Handwriting" panose="03010101010101010101" pitchFamily="66" charset="0"/>
      <p:regular r:id="rId28"/>
    </p:embeddedFont>
    <p:embeddedFont>
      <p:font typeface="rayando" panose="02000000000000000000" pitchFamily="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erlin Sans FB" panose="020E0602020502020306" pitchFamily="34" charset="0"/>
      <p:regular r:id="rId34"/>
      <p:bold r:id="rId35"/>
    </p:embeddedFont>
    <p:embeddedFont>
      <p:font typeface="Rage Italic" panose="03070502040507070304" pitchFamily="66" charset="0"/>
      <p:regular r:id="rId36"/>
    </p:embeddedFont>
    <p:embeddedFont>
      <p:font typeface="Candara" panose="020E0502030303020204" pitchFamily="34" charset="0"/>
      <p:regular r:id="rId37"/>
      <p:bold r:id="rId38"/>
      <p:italic r:id="rId39"/>
      <p:boldItalic r:id="rId40"/>
    </p:embeddedFont>
    <p:embeddedFont>
      <p:font typeface="Bloody" pitchFamily="2" charset="0"/>
      <p:regular r:id="rId41"/>
    </p:embeddedFont>
    <p:embeddedFont>
      <p:font typeface="Rockwell Extra Bold" panose="02060903040505020403" pitchFamily="18" charset="0"/>
      <p:bold r:id="rId42"/>
    </p:embeddedFont>
    <p:embeddedFont>
      <p:font typeface="Wingdings 2" panose="05020102010507070707" pitchFamily="18" charset="2"/>
      <p:regular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Arial Black" panose="020B0A04020102020204" pitchFamily="34" charset="0"/>
      <p:bold r:id="rId48"/>
    </p:embeddedFont>
    <p:embeddedFont>
      <p:font typeface="Segoe Print" panose="02000600000000000000" pitchFamily="2" charset="0"/>
      <p:regular r:id="rId49"/>
      <p:bold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B27"/>
    <a:srgbClr val="EEF775"/>
    <a:srgbClr val="B9C82A"/>
    <a:srgbClr val="FDE6D3"/>
    <a:srgbClr val="F8A15A"/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16" autoAdjust="0"/>
  </p:normalViewPr>
  <p:slideViewPr>
    <p:cSldViewPr>
      <p:cViewPr varScale="1">
        <p:scale>
          <a:sx n="54" d="100"/>
          <a:sy n="54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E7DA-C729-4469-A04B-7D9B24CAD76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5F0D-7A2F-4696-A8AA-B6E8E42E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Marks of the New Testament Church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Steven J. Wallace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5D19C-9C0D-417E-87E0-64094471AF1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Marks of the New Testament Church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Steven J. Wallace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DD3D66-F302-49E4-8D13-5314C25527C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Marks of the New Testament Church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Steven J. Wallace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www.RevelationAndCreation.com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74E59-F9C2-4ABA-8581-27B6255568DD}" type="slidenum">
              <a:rPr lang="en-US"/>
              <a:pPr/>
              <a:t>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5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Marks of the New Testament Church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Steven J. Wallace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55C49-3A50-4449-9F06-18A10238FCB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Marks of the New Testament Church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Steven J. Wallace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D761E-1D24-4C36-873E-B08F7CAFE76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Marks of the New Testament Church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Steven J. Wallace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D88E5-C473-42F8-BD47-F9FDA840999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/>
          <a:lstStyle>
            <a:lvl1pPr>
              <a:defRPr sz="6600" b="1" cap="none" spc="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676400"/>
            <a:ext cx="6400800" cy="609600"/>
          </a:xfrm>
        </p:spPr>
        <p:txBody>
          <a:bodyPr/>
          <a:lstStyle>
            <a:lvl1pPr marL="0" indent="0" algn="ctr">
              <a:buNone/>
              <a:defRPr sz="3600" spc="600">
                <a:latin typeface="Rockwell" panose="0206060302020502040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Selecting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A592-2888-4FB6-AFF9-A77D750D6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38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11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D9D3-1C08-4A0E-BB86-5B701F95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6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0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  <a:lvl2pPr>
              <a:defRPr>
                <a:latin typeface="Berlin Sans FB" panose="020E0602020502020306" pitchFamily="34" charset="0"/>
              </a:defRPr>
            </a:lvl2pPr>
            <a:lvl3pPr>
              <a:defRPr>
                <a:latin typeface="Berlin Sans FB" panose="020E0602020502020306" pitchFamily="34" charset="0"/>
              </a:defRPr>
            </a:lvl3pPr>
            <a:lvl4pPr>
              <a:defRPr>
                <a:latin typeface="Berlin Sans FB" panose="020E0602020502020306" pitchFamily="34" charset="0"/>
              </a:defRPr>
            </a:lvl4pPr>
            <a:lvl5pPr>
              <a:defRPr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7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0E5C-3331-458A-A909-74AA5CC2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7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0931C-E4CA-4248-BB26-169BBC941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5C14-4E80-481F-B7AC-C50954785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E7E1-47F6-466B-AE11-4CFADBCDC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2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323A6-08FE-465C-80AD-4EF5C7768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2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28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F44D-D0E1-4102-ABA2-CE8166851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28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3482-A21A-4A5C-BAFC-1EC27E3B4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9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0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7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7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9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0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8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8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23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3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599D-45D6-486A-B721-EFB0C8C616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9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EE5E-27EE-4AF6-A2F7-98A9CFE60A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1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9906-453A-487D-994D-F9387AEEBF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4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8E8-D1B4-4102-9693-419862AEE7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88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08C-1B52-41E2-9308-7B2EB1C2B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68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0F-34D8-4207-AC6A-F0FAC175ED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37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A24-DE75-44FA-8FD3-E4A84ABF1A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7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041D-FC1C-4446-BC09-53E28F8679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8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6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B16-7BD6-45A2-A7A4-9DCDAC9BB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1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BBEC-980A-4377-94A8-96E79B8912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11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23C9-D5C3-4BB1-9BCB-347A5DE80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1E83-65C1-4FC3-AAED-B7B64B543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9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8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4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jesus christ head of church_t_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3C4CD-6818-49C9-99E5-16FBCC34C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5" descr="membership class_cb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5BAB49-82EA-48A4-BE07-F69F693578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810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8" r:id="rId6"/>
    <p:sldLayoutId id="2147483679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9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B5A241-E49A-4278-8E79-4D125F93856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BC5D1E-B9B4-4F3B-9E95-7A6463A9E9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9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" y="1295400"/>
            <a:ext cx="7040880" cy="609600"/>
          </a:xfrm>
        </p:spPr>
        <p:txBody>
          <a:bodyPr/>
          <a:lstStyle/>
          <a:p>
            <a:r>
              <a:rPr lang="en-US" dirty="0" smtClean="0"/>
              <a:t>What Are Some Guidelines In Selecting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56889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Part </a:t>
            </a:r>
            <a:r>
              <a:rPr lang="en-US" i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52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6858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“of Christ”</a:t>
            </a:r>
            <a:endParaRPr lang="en-US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3429000" cy="2514600"/>
          </a:xfrm>
        </p:spPr>
        <p:txBody>
          <a:bodyPr/>
          <a:lstStyle/>
          <a:p>
            <a:r>
              <a:rPr lang="en-US" dirty="0" smtClean="0">
                <a:latin typeface="Rockwell Extra Bold" panose="02060903040505020403" pitchFamily="18" charset="0"/>
              </a:rPr>
              <a:t>Romans 16:16</a:t>
            </a:r>
          </a:p>
          <a:p>
            <a:r>
              <a:rPr lang="en-US" sz="2400" spc="300" dirty="0"/>
              <a:t>“The churches of Christ greet </a:t>
            </a:r>
            <a:r>
              <a:rPr lang="en-US" sz="2400" spc="300" dirty="0" smtClean="0"/>
              <a:t>you.”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76800" y="2209800"/>
            <a:ext cx="3352800" cy="388620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663300"/>
                </a:solidFill>
              </a:rPr>
              <a:t>The gospel (Rom. 1:16)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663300"/>
                </a:solidFill>
              </a:rPr>
              <a:t>The judgment seat (Rom. 14:10)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663300"/>
                </a:solidFill>
              </a:rPr>
              <a:t>Servants (1 Cor. 4:1)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663300"/>
                </a:solidFill>
              </a:rPr>
              <a:t>Body (1 Cor. 12:27)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663300"/>
                </a:solidFill>
              </a:rPr>
              <a:t>Law (Gal. 6:2)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663300"/>
                </a:solidFill>
              </a:rPr>
              <a:t>Kingdom (Eph. 5:5)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663300"/>
                </a:solidFill>
              </a:rPr>
              <a:t>Doctrine (2 Jn. 9)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027093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“For </a:t>
            </a:r>
            <a:r>
              <a:rPr lang="en-US" sz="2800" b="1" i="1" dirty="0"/>
              <a:t>all seek their own, not the things which are of Christ </a:t>
            </a:r>
            <a:r>
              <a:rPr lang="en-US" sz="2800" b="1" i="1" dirty="0" smtClean="0"/>
              <a:t>Jesus” (Phil. 2:21)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45510" y="5105400"/>
            <a:ext cx="3280763" cy="9194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spc="-60" dirty="0" smtClean="0"/>
              <a:t>Gal. 1:22 | Eph. 3:21</a:t>
            </a:r>
          </a:p>
          <a:p>
            <a:pPr algn="ctr"/>
            <a:r>
              <a:rPr lang="en-US" sz="2400" spc="-60" dirty="0" smtClean="0"/>
              <a:t>Acts 20:28 | Heb. 12:23</a:t>
            </a:r>
            <a:endParaRPr lang="en-US" sz="2400" spc="-60" dirty="0"/>
          </a:p>
        </p:txBody>
      </p:sp>
    </p:spTree>
    <p:extLst>
      <p:ext uri="{BB962C8B-B14F-4D97-AF65-F5344CB8AC3E}">
        <p14:creationId xmlns:p14="http://schemas.microsoft.com/office/powerpoint/2010/main" val="175290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Rockwell Extra Bold" panose="02060903040505020403" pitchFamily="18" charset="0"/>
              </a:rPr>
              <a:t>No Place For Sectarianism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10  </a:t>
            </a:r>
            <a:r>
              <a:rPr lang="en-US" dirty="0"/>
              <a:t>Now I plead with you, brethren, by the name of our Lord Jesus Christ, that you all speak the </a:t>
            </a:r>
            <a:r>
              <a:rPr lang="en-US" b="1" dirty="0">
                <a:solidFill>
                  <a:srgbClr val="C00000"/>
                </a:solidFill>
              </a:rPr>
              <a:t>same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thing, and that there be no divisions among you, but that you be perfectly joined together in the </a:t>
            </a:r>
            <a:r>
              <a:rPr lang="en-US" b="1" dirty="0">
                <a:solidFill>
                  <a:srgbClr val="C00000"/>
                </a:solidFill>
              </a:rPr>
              <a:t>same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mind and in the </a:t>
            </a:r>
            <a:r>
              <a:rPr lang="en-US" b="1" dirty="0">
                <a:solidFill>
                  <a:srgbClr val="C00000"/>
                </a:solidFill>
              </a:rPr>
              <a:t>same</a:t>
            </a:r>
            <a:r>
              <a:rPr lang="en-US" dirty="0"/>
              <a:t> judgment.</a:t>
            </a:r>
          </a:p>
          <a:p>
            <a:pPr marL="0" indent="0">
              <a:buNone/>
            </a:pPr>
            <a:r>
              <a:rPr lang="en-US" dirty="0"/>
              <a:t>11  For it has been declared to me concerning you, my brethren, by those of Chloe’s household, that there are contentions among you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8497887" cy="93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827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Rockwell Extra Bold" panose="02060903040505020403" pitchFamily="18" charset="0"/>
              </a:rPr>
              <a:t>No Place For Sectarianism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  </a:t>
            </a:r>
            <a:r>
              <a:rPr lang="en-US" dirty="0"/>
              <a:t>Now I say this, that each of you says, "I am of Paul," or "I am of Apollos," or "I am of Cephas," or "I am of Christ."</a:t>
            </a:r>
          </a:p>
          <a:p>
            <a:pPr marL="0" indent="0">
              <a:buNone/>
            </a:pPr>
            <a:r>
              <a:rPr lang="en-US" dirty="0"/>
              <a:t>13  Is Christ divided? Was Paul crucified for you? Or were you baptized in the name of Paul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8497887" cy="93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Worships in Spirit and Truth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Is organized the right way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Members wear Scriptural designations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Teaches the gospel plan of salvation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3854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CB27"/>
            </a:gs>
            <a:gs pos="50000">
              <a:srgbClr val="EEF775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257800"/>
            <a:ext cx="1600200" cy="1600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prstClr val="black"/>
                </a:solidFill>
                <a:latin typeface="Arial Black" pitchFamily="34" charset="0"/>
              </a:rPr>
              <a:t>HEAR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600200" y="4343400"/>
            <a:ext cx="1600200" cy="2514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>
                <a:solidFill>
                  <a:prstClr val="black"/>
                </a:solidFill>
                <a:latin typeface="Arial Black" pitchFamily="34" charset="0"/>
              </a:rPr>
              <a:t>BELIEVE</a:t>
            </a:r>
            <a:endParaRPr lang="en-US" sz="2000" u="sng">
              <a:solidFill>
                <a:prstClr val="black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FFFFCC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FFFFCC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FFFFCC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00400" y="3505200"/>
            <a:ext cx="1600200" cy="3352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>
                <a:solidFill>
                  <a:prstClr val="black"/>
                </a:solidFill>
                <a:latin typeface="Arial Black" pitchFamily="34" charset="0"/>
              </a:rPr>
              <a:t>REPENT</a:t>
            </a:r>
            <a:endParaRPr lang="en-US" sz="2400" u="sng">
              <a:solidFill>
                <a:srgbClr val="FFFF99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FFFF99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FFFF99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FFFF99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FFFF99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800600" y="2514600"/>
            <a:ext cx="1600200" cy="434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>
                <a:solidFill>
                  <a:prstClr val="black"/>
                </a:solidFill>
                <a:latin typeface="Arial Black" pitchFamily="34" charset="0"/>
              </a:rPr>
              <a:t>CONFESS</a:t>
            </a:r>
            <a:endParaRPr lang="en-US" sz="2400" u="sng">
              <a:solidFill>
                <a:srgbClr val="FFFF66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66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66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66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66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66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66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400800" y="1600200"/>
            <a:ext cx="1828800" cy="5257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>
                <a:solidFill>
                  <a:prstClr val="black"/>
                </a:solidFill>
                <a:latin typeface="Arial Black" pitchFamily="34" charset="0"/>
              </a:rPr>
              <a:t>BE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>
                <a:solidFill>
                  <a:prstClr val="black"/>
                </a:solidFill>
                <a:latin typeface="Arial Black" pitchFamily="34" charset="0"/>
              </a:rPr>
              <a:t>BAPTIZED</a:t>
            </a:r>
            <a:endParaRPr lang="en-US" sz="2400" u="sng">
              <a:solidFill>
                <a:srgbClr val="FFFF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FFFF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FFFF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229600" y="1600200"/>
            <a:ext cx="914400" cy="525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S</a:t>
            </a:r>
            <a:b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A</a:t>
            </a:r>
            <a:b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L</a:t>
            </a:r>
            <a:b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V</a:t>
            </a:r>
            <a:b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A</a:t>
            </a:r>
            <a:b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T</a:t>
            </a:r>
            <a:b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I</a:t>
            </a:r>
            <a:b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O</a:t>
            </a:r>
            <a:b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 rot="16200000">
            <a:off x="98425" y="5813425"/>
            <a:ext cx="114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FFFF"/>
                </a:solidFill>
                <a:latin typeface="Calibri"/>
              </a:rPr>
              <a:t>Rom. 10:17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 rot="16200000">
            <a:off x="1251744" y="5531644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FFFF"/>
                </a:solidFill>
                <a:latin typeface="Calibri"/>
              </a:rPr>
              <a:t>Rom. 10:10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16200000">
            <a:off x="2659063" y="5340350"/>
            <a:ext cx="2516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FFFF"/>
                </a:solidFill>
                <a:latin typeface="Calibri"/>
              </a:rPr>
              <a:t>Acts 17:30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 rot="16200000">
            <a:off x="4349750" y="5341938"/>
            <a:ext cx="2516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FFFF"/>
                </a:solidFill>
                <a:latin typeface="Calibri"/>
              </a:rPr>
              <a:t>Rom. 10:10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 rot="16200000">
            <a:off x="6102350" y="5341938"/>
            <a:ext cx="2516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FFFF"/>
                </a:solidFill>
                <a:latin typeface="Calibri"/>
              </a:rPr>
              <a:t>Acts 2:37, 38</a:t>
            </a:r>
          </a:p>
        </p:txBody>
      </p:sp>
    </p:spTree>
    <p:extLst>
      <p:ext uri="{BB962C8B-B14F-4D97-AF65-F5344CB8AC3E}">
        <p14:creationId xmlns:p14="http://schemas.microsoft.com/office/powerpoint/2010/main" val="22440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  <p:bldP spid="21509" grpId="0" animBg="1" autoUpdateAnimBg="0"/>
      <p:bldP spid="21510" grpId="0" animBg="1" autoUpdateAnimBg="0"/>
      <p:bldP spid="21511" grpId="0" animBg="1" autoUpdateAnimBg="0"/>
      <p:bldP spid="21512" grpId="0"/>
      <p:bldP spid="21513" grpId="0"/>
      <p:bldP spid="21514" grpId="0"/>
      <p:bldP spid="21515" grpId="0"/>
      <p:bldP spid="215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72200" y="1905000"/>
            <a:ext cx="2971800" cy="4953000"/>
            <a:chOff x="3888" y="1200"/>
            <a:chExt cx="1872" cy="31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7110" name="AutoShape 6"/>
            <p:cNvSpPr>
              <a:spLocks noChangeArrowheads="1"/>
            </p:cNvSpPr>
            <p:nvPr/>
          </p:nvSpPr>
          <p:spPr bwMode="auto">
            <a:xfrm>
              <a:off x="3888" y="1200"/>
              <a:ext cx="1872" cy="3120"/>
            </a:xfrm>
            <a:prstGeom prst="leftArrowCallout">
              <a:avLst>
                <a:gd name="adj1" fmla="val 41667"/>
                <a:gd name="adj2" fmla="val 41667"/>
                <a:gd name="adj3" fmla="val 16667"/>
                <a:gd name="adj4" fmla="val 66667"/>
              </a:avLst>
            </a:prstGeom>
            <a:solidFill>
              <a:srgbClr val="0000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3888" y="2514"/>
              <a:ext cx="1872" cy="8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solidFill>
                    <a:srgbClr val="FFFFFF"/>
                  </a:solidFill>
                  <a:latin typeface="Arial Black" pitchFamily="34" charset="0"/>
                </a:rPr>
                <a:t>BAPTIZED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srgbClr val="FFFFFF"/>
                  </a:solidFill>
                  <a:latin typeface="Arial Black" pitchFamily="34" charset="0"/>
                </a:rPr>
                <a:t>INTO</a:t>
              </a:r>
            </a:p>
          </p:txBody>
        </p:sp>
      </p:grp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124200" y="1828800"/>
            <a:ext cx="2971800" cy="5029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sz="5400" u="sng" dirty="0">
                <a:solidFill>
                  <a:srgbClr val="FF0000"/>
                </a:solidFill>
                <a:latin typeface="Bloody" pitchFamily="2" charset="0"/>
              </a:rPr>
              <a:t>Blood</a:t>
            </a:r>
            <a:r>
              <a:rPr lang="en-US" dirty="0"/>
              <a:t> and </a:t>
            </a:r>
            <a:r>
              <a:rPr lang="en-US" sz="5400" dirty="0">
                <a:solidFill>
                  <a:srgbClr val="0000CC"/>
                </a:solidFill>
                <a:latin typeface="Arial Black" panose="020B0A04020102020204" pitchFamily="34" charset="0"/>
              </a:rPr>
              <a:t>Baptism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80963" y="1905000"/>
            <a:ext cx="3128963" cy="4953000"/>
            <a:chOff x="-51" y="1200"/>
            <a:chExt cx="1971" cy="31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7109" name="AutoShape 5"/>
            <p:cNvSpPr>
              <a:spLocks noChangeArrowheads="1"/>
            </p:cNvSpPr>
            <p:nvPr/>
          </p:nvSpPr>
          <p:spPr bwMode="auto">
            <a:xfrm>
              <a:off x="0" y="1200"/>
              <a:ext cx="1920" cy="3120"/>
            </a:xfrm>
            <a:prstGeom prst="rightArrowCallout">
              <a:avLst>
                <a:gd name="adj1" fmla="val 40625"/>
                <a:gd name="adj2" fmla="val 40625"/>
                <a:gd name="adj3" fmla="val 16667"/>
                <a:gd name="adj4" fmla="val 66667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-51" y="1584"/>
              <a:ext cx="1731" cy="236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>
                  <a:solidFill>
                    <a:prstClr val="white"/>
                  </a:solidFill>
                  <a:latin typeface="Arial Black" pitchFamily="34" charset="0"/>
                </a:rPr>
                <a:t>Saved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prstClr val="white"/>
                  </a:solidFill>
                  <a:latin typeface="Arial Black" pitchFamily="34" charset="0"/>
                </a:rPr>
                <a:t>By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0" spc="600" dirty="0">
                  <a:solidFill>
                    <a:prstClr val="white"/>
                  </a:solidFill>
                  <a:latin typeface="Bloody" pitchFamily="2" charset="0"/>
                </a:rPr>
                <a:t>BLOOD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800" dirty="0">
                  <a:solidFill>
                    <a:prstClr val="white"/>
                  </a:solidFill>
                  <a:latin typeface="Arial Black" pitchFamily="34" charset="0"/>
                </a:rPr>
                <a:t>IN</a:t>
              </a:r>
            </a:p>
          </p:txBody>
        </p:sp>
      </p:grp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13125" y="1935163"/>
            <a:ext cx="2378075" cy="7078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Arial Black" pitchFamily="34" charset="0"/>
              </a:rPr>
              <a:t>CHRIST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310096" y="4139981"/>
            <a:ext cx="2615883" cy="13234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spc="-150" dirty="0">
                <a:solidFill>
                  <a:prstClr val="black"/>
                </a:solidFill>
                <a:latin typeface="Arial Black" pitchFamily="34" charset="0"/>
              </a:rPr>
              <a:t>CHURCH</a:t>
            </a:r>
            <a:endParaRPr lang="en-US" sz="2400" spc="-1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124200" y="2706469"/>
            <a:ext cx="2971800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Eph. 1:7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124200" y="4916269"/>
            <a:ext cx="2971800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Eph. 2:16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124200" y="3239869"/>
            <a:ext cx="2971800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CC"/>
                </a:solidFill>
                <a:latin typeface="Calibri"/>
              </a:rPr>
              <a:t>Gal. 3:27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124200" y="5449669"/>
            <a:ext cx="2971800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CC"/>
                </a:solidFill>
                <a:latin typeface="Calibri"/>
              </a:rPr>
              <a:t>1 Cor. 12:13</a:t>
            </a:r>
          </a:p>
        </p:txBody>
      </p:sp>
    </p:spTree>
    <p:extLst>
      <p:ext uri="{BB962C8B-B14F-4D97-AF65-F5344CB8AC3E}">
        <p14:creationId xmlns:p14="http://schemas.microsoft.com/office/powerpoint/2010/main" val="2006253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8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 animBg="1"/>
      <p:bldP spid="47113" grpId="0"/>
      <p:bldP spid="47116" grpId="0"/>
      <p:bldP spid="47118" grpId="0"/>
      <p:bldP spid="47119" grpId="0"/>
      <p:bldP spid="47121" grpId="0"/>
      <p:bldP spid="47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pPr marL="240030" indent="-514350">
              <a:buFont typeface="+mj-lt"/>
              <a:buAutoNum type="arabicPeriod"/>
            </a:pPr>
            <a:r>
              <a:rPr lang="en-US" sz="2800" dirty="0"/>
              <a:t>built at the right </a:t>
            </a:r>
            <a:r>
              <a:rPr lang="en-US" sz="2800" dirty="0" smtClean="0"/>
              <a:t>time: ~33 </a:t>
            </a:r>
            <a:r>
              <a:rPr lang="en-US" dirty="0" smtClean="0"/>
              <a:t>AD (Acts 2:47)</a:t>
            </a:r>
            <a:endParaRPr lang="en-US" sz="2800" dirty="0"/>
          </a:p>
          <a:p>
            <a:pPr marL="240030" indent="-514350">
              <a:buFont typeface="+mj-lt"/>
              <a:buAutoNum type="arabicPeriod"/>
            </a:pPr>
            <a:r>
              <a:rPr lang="en-US" sz="2800" dirty="0"/>
              <a:t>built in the right place: </a:t>
            </a:r>
            <a:r>
              <a:rPr lang="en-US" dirty="0" smtClean="0"/>
              <a:t>Jerusalem (Acts 1:4; 2:5)</a:t>
            </a:r>
            <a:endParaRPr lang="en-US" sz="2800" dirty="0"/>
          </a:p>
          <a:p>
            <a:pPr marL="240030" indent="-514350">
              <a:buFont typeface="+mj-lt"/>
              <a:buAutoNum type="arabicPeriod"/>
            </a:pPr>
            <a:r>
              <a:rPr lang="en-US" sz="2800" dirty="0"/>
              <a:t>built by the right person: </a:t>
            </a:r>
            <a:r>
              <a:rPr lang="en-US" sz="2800" dirty="0" smtClean="0"/>
              <a:t>Jesus (Matt. 16:18)</a:t>
            </a:r>
            <a:endParaRPr lang="en-US" sz="2800" dirty="0"/>
          </a:p>
          <a:p>
            <a:pPr marL="240030" indent="-514350">
              <a:buFont typeface="+mj-lt"/>
              <a:buAutoNum type="arabicPeriod"/>
            </a:pPr>
            <a:r>
              <a:rPr lang="en-US" sz="2800" dirty="0"/>
              <a:t>uses the right rule: New </a:t>
            </a:r>
            <a:r>
              <a:rPr lang="en-US" sz="2800" dirty="0" smtClean="0"/>
              <a:t>Testament (Heb. 12:24)</a:t>
            </a:r>
            <a:endParaRPr lang="en-US" sz="2800" dirty="0"/>
          </a:p>
          <a:p>
            <a:pPr marL="240030" indent="-514350">
              <a:buFont typeface="+mj-lt"/>
              <a:buAutoNum type="arabicPeriod"/>
            </a:pPr>
            <a:r>
              <a:rPr lang="en-US" sz="2800" dirty="0"/>
              <a:t>worships correctly: spirit and </a:t>
            </a:r>
            <a:r>
              <a:rPr lang="en-US" dirty="0" smtClean="0"/>
              <a:t>truth (Jn. 4:23, 24)</a:t>
            </a:r>
            <a:endParaRPr lang="en-US" sz="2800" dirty="0"/>
          </a:p>
          <a:p>
            <a:pPr marL="240030" indent="-514350">
              <a:buFont typeface="+mj-lt"/>
              <a:buAutoNum type="arabicPeriod"/>
            </a:pPr>
            <a:r>
              <a:rPr lang="en-US" sz="2800" dirty="0"/>
              <a:t>is organized the right </a:t>
            </a:r>
            <a:r>
              <a:rPr lang="en-US" sz="2800" dirty="0" smtClean="0"/>
              <a:t>way (Acts 14:23)</a:t>
            </a:r>
            <a:endParaRPr lang="en-US" sz="2800" dirty="0"/>
          </a:p>
          <a:p>
            <a:pPr marL="240030" indent="-514350">
              <a:buFont typeface="+mj-lt"/>
              <a:buAutoNum type="arabicPeriod"/>
            </a:pPr>
            <a:r>
              <a:rPr lang="en-US" sz="2800" dirty="0"/>
              <a:t>members wear scriptural </a:t>
            </a:r>
            <a:r>
              <a:rPr lang="en-US" sz="2800" dirty="0" smtClean="0"/>
              <a:t>designations (Acts 11: 26)</a:t>
            </a:r>
            <a:endParaRPr lang="en-US" sz="2800" dirty="0"/>
          </a:p>
          <a:p>
            <a:pPr marL="240030" indent="-514350">
              <a:buFont typeface="+mj-lt"/>
              <a:buAutoNum type="arabicPeriod"/>
            </a:pPr>
            <a:r>
              <a:rPr lang="en-US" sz="2800" dirty="0"/>
              <a:t>teaches the true plan of </a:t>
            </a:r>
            <a:r>
              <a:rPr lang="en-US" sz="2800" dirty="0" smtClean="0"/>
              <a:t>salvation (Mk. 16:16)</a:t>
            </a:r>
            <a:endParaRPr lang="en-US" sz="2800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5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at the right </a:t>
            </a:r>
            <a:r>
              <a:rPr lang="en-US" dirty="0" smtClean="0"/>
              <a:t>time: ~33 AD (Acts 2:47)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in the right place: </a:t>
            </a:r>
            <a:r>
              <a:rPr lang="en-US" dirty="0" smtClean="0"/>
              <a:t>Jerusalem (Acts 1:4; 2:5)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by the right person: </a:t>
            </a:r>
            <a:r>
              <a:rPr lang="en-US" dirty="0" smtClean="0"/>
              <a:t>Jesus (Matt. 16:18)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the right rule: New </a:t>
            </a:r>
            <a:r>
              <a:rPr lang="en-US" dirty="0" smtClean="0"/>
              <a:t>Testament (Heb. 12:24)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9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Worships in Spirit and Truth (Jn. 4:24)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Is organized the right way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260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474">
            <a:off x="0" y="381000"/>
            <a:ext cx="9144000" cy="6245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Steven\AppData\Local\Microsoft\Windows\Temporary Internet Files\Content.IE5\NCW3JGXX\thumb%20tack%202%20pla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"/>
            <a:ext cx="16759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172200"/>
            <a:ext cx="299793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Extra Bold" panose="02060903040505020403" pitchFamily="18" charset="0"/>
              </a:rPr>
              <a:t>autonomous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Acts 14:23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4038600"/>
            <a:ext cx="8077200" cy="2438400"/>
          </a:xfrm>
          <a:solidFill>
            <a:srgbClr val="663300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appointed </a:t>
            </a:r>
            <a:r>
              <a:rPr lang="en-US" dirty="0">
                <a:solidFill>
                  <a:schemeClr val="bg1"/>
                </a:solidFill>
              </a:rPr>
              <a:t>a plurality of elders in every single church!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FF99"/>
                </a:solidFill>
                <a:latin typeface="Arial Black" pitchFamily="34" charset="0"/>
              </a:rPr>
              <a:t>NOT</a:t>
            </a:r>
            <a:r>
              <a:rPr lang="en-US" sz="2400" dirty="0">
                <a:solidFill>
                  <a:srgbClr val="FFFF99"/>
                </a:solidFill>
              </a:rPr>
              <a:t> one elder over one church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FF99"/>
                </a:solidFill>
                <a:latin typeface="Arial Black" pitchFamily="34" charset="0"/>
              </a:rPr>
              <a:t>NOT</a:t>
            </a:r>
            <a:r>
              <a:rPr lang="en-US" sz="2400" dirty="0">
                <a:solidFill>
                  <a:srgbClr val="FFFF99"/>
                </a:solidFill>
              </a:rPr>
              <a:t> one elder over many churches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FF99"/>
                </a:solidFill>
                <a:latin typeface="Arial Black" pitchFamily="34" charset="0"/>
              </a:rPr>
              <a:t>NOT</a:t>
            </a:r>
            <a:r>
              <a:rPr lang="en-US" sz="2400" dirty="0">
                <a:solidFill>
                  <a:srgbClr val="FFFF99"/>
                </a:solidFill>
              </a:rPr>
              <a:t> an eldership over many churches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TWO OR MORE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elders over one church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696200" cy="18002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“So when they had appointed elders in every church, and prayed with fasting, they commended them to the Lord in whom they had </a:t>
            </a:r>
            <a:r>
              <a:rPr lang="en-US" sz="2800" dirty="0" smtClean="0"/>
              <a:t>believed.”</a:t>
            </a:r>
            <a:endParaRPr lang="en-US" sz="2800" dirty="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486400" y="1828800"/>
            <a:ext cx="1066800" cy="381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6916615" y="1772478"/>
            <a:ext cx="1089660" cy="51935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762000" y="2258841"/>
            <a:ext cx="1219200" cy="381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uiExpand="1" build="p" animBg="1"/>
      <p:bldP spid="50183" grpId="0" animBg="1"/>
      <p:bldP spid="50184" grpId="0" animBg="1"/>
      <p:bldP spid="50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143000"/>
            <a:ext cx="9144000" cy="1143000"/>
          </a:xfrm>
          <a:prstGeom prst="rect">
            <a:avLst/>
          </a:prstGeom>
        </p:spPr>
        <p:txBody>
          <a:bodyPr anchor="b" anchorCtr="0">
            <a:normAutofit fontScale="975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TRUE </a:t>
            </a:r>
            <a:r>
              <a:rPr lang="en-US" spc="-15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TERMS|</a:t>
            </a:r>
            <a:r>
              <a:rPr lang="en-US" spc="-150" dirty="0" err="1" smtClean="0">
                <a:latin typeface="Arial Black" pitchFamily="34" charset="0"/>
              </a:rPr>
              <a:t>FALSE</a:t>
            </a:r>
            <a:r>
              <a:rPr lang="en-US" spc="-150" dirty="0" smtClean="0">
                <a:latin typeface="Arial Black" pitchFamily="34" charset="0"/>
              </a:rPr>
              <a:t> USES</a:t>
            </a:r>
            <a:endParaRPr lang="en-US" spc="-150" dirty="0">
              <a:latin typeface="Arial Black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2514600"/>
            <a:ext cx="2667000" cy="4114800"/>
          </a:xfrm>
          <a:prstGeom prst="rect">
            <a:avLst/>
          </a:prstGeom>
        </p:spPr>
        <p:txBody>
          <a:bodyPr lIns="45720" rIns="45720"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800" baseline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800" baseline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 baseline="0">
                <a:latin typeface="+mn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ct val="80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</a:rPr>
              <a:t>“ELDER”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</a:rPr>
              <a:t>NOT A MORMON ELDER</a:t>
            </a:r>
          </a:p>
          <a:p>
            <a:pPr marL="1714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ndara"/>
              </a:rPr>
              <a:t>TOO YOUNG</a:t>
            </a:r>
          </a:p>
          <a:p>
            <a:pPr marL="1714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ndara"/>
              </a:rPr>
              <a:t>NO CHILDREN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3276600" y="2514600"/>
            <a:ext cx="2743200" cy="4876800"/>
          </a:xfrm>
          <a:prstGeom prst="rect">
            <a:avLst/>
          </a:prstGeom>
        </p:spPr>
        <p:txBody>
          <a:bodyPr lIns="45720" rIns="45720"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800" baseline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800" baseline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 baseline="0">
                <a:latin typeface="+mn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ct val="80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</a:rPr>
              <a:t>“BISHOP”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</a:rPr>
              <a:t>NOT A CATHOLIC BISHOP</a:t>
            </a:r>
          </a:p>
          <a:p>
            <a:pPr marL="1714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ndara"/>
              </a:rPr>
              <a:t>NOT MARRIED</a:t>
            </a:r>
          </a:p>
          <a:p>
            <a:pPr marL="1714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ndara"/>
              </a:rPr>
              <a:t>NO CHILDREN</a:t>
            </a:r>
          </a:p>
          <a:p>
            <a:pPr marL="1714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ndara"/>
              </a:rPr>
              <a:t>OVER TOO MANY CHURCHES</a:t>
            </a:r>
          </a:p>
          <a:p>
            <a:pPr marL="1714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ndara"/>
              </a:rPr>
              <a:t>NO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ndara"/>
              </a:rPr>
              <a:t>ELDERSHIP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172200" y="2514600"/>
            <a:ext cx="274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AD2E27"/>
              </a:buClr>
            </a:pPr>
            <a:r>
              <a:rPr lang="en-US" sz="4000" b="1" dirty="0">
                <a:solidFill>
                  <a:prstClr val="black"/>
                </a:solidFill>
                <a:latin typeface="Candara"/>
              </a:rPr>
              <a:t>“PASTOR”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AD2E27"/>
              </a:buClr>
            </a:pPr>
            <a:r>
              <a:rPr lang="en-US" sz="2800" b="1" dirty="0">
                <a:solidFill>
                  <a:prstClr val="black"/>
                </a:solidFill>
                <a:latin typeface="Candara"/>
              </a:rPr>
              <a:t>NOT A PROTESTANT PASTOR</a:t>
            </a:r>
          </a:p>
          <a:p>
            <a:pPr marL="114300" lvl="1" algn="ctr" fontAlgn="auto">
              <a:spcBef>
                <a:spcPct val="20000"/>
              </a:spcBef>
              <a:spcAft>
                <a:spcPts val="0"/>
              </a:spcAft>
              <a:buClr>
                <a:srgbClr val="AD2E27"/>
              </a:buClr>
            </a:pPr>
            <a:r>
              <a:rPr lang="en-US" sz="2400" b="1" dirty="0">
                <a:solidFill>
                  <a:srgbClr val="663300"/>
                </a:solidFill>
                <a:latin typeface="Candara"/>
              </a:rPr>
              <a:t>TOO MUCH POWER</a:t>
            </a:r>
          </a:p>
          <a:p>
            <a:pPr marL="114300" lvl="1" algn="ctr" fontAlgn="auto">
              <a:spcBef>
                <a:spcPct val="20000"/>
              </a:spcBef>
              <a:spcAft>
                <a:spcPts val="0"/>
              </a:spcAft>
              <a:buClr>
                <a:srgbClr val="AD2E27"/>
              </a:buClr>
            </a:pPr>
            <a:r>
              <a:rPr lang="en-US" sz="2400" b="1" dirty="0">
                <a:solidFill>
                  <a:srgbClr val="663300"/>
                </a:solidFill>
                <a:latin typeface="Candara"/>
              </a:rPr>
              <a:t>NO </a:t>
            </a:r>
            <a:r>
              <a:rPr lang="en-US" sz="2400" b="1" i="1" dirty="0">
                <a:solidFill>
                  <a:srgbClr val="663300"/>
                </a:solidFill>
                <a:latin typeface="Candara"/>
              </a:rPr>
              <a:t>ELDERSHIP</a:t>
            </a:r>
          </a:p>
        </p:txBody>
      </p:sp>
    </p:spTree>
    <p:extLst>
      <p:ext uri="{BB962C8B-B14F-4D97-AF65-F5344CB8AC3E}">
        <p14:creationId xmlns:p14="http://schemas.microsoft.com/office/powerpoint/2010/main" val="780942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6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3657600" cy="533400"/>
          </a:xfr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Rage Italic" panose="03070502040507070304" pitchFamily="66" charset="0"/>
              </a:rPr>
              <a:t>1 Pet. 5:1-4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185950" y="1498998"/>
            <a:ext cx="1905000" cy="584993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4419600" y="1541585"/>
            <a:ext cx="1905000" cy="5334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267200" y="0"/>
            <a:ext cx="4800600" cy="1490663"/>
          </a:xfrm>
          <a:prstGeom prst="rect">
            <a:avLst/>
          </a:prstGeom>
          <a:solidFill>
            <a:schemeClr val="tx2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2200">
                <a:solidFill>
                  <a:srgbClr val="DBF5F9"/>
                </a:solidFill>
                <a:latin typeface="Arial Black" pitchFamily="34" charset="0"/>
              </a:rPr>
              <a:t>elder 	Gk. </a:t>
            </a:r>
            <a:r>
              <a:rPr lang="en-US" sz="2200" b="1" i="1">
                <a:solidFill>
                  <a:srgbClr val="DBF5F9"/>
                </a:solidFill>
                <a:latin typeface="Constantia"/>
              </a:rPr>
              <a:t>presbuteros</a:t>
            </a:r>
            <a:endParaRPr lang="en-US" sz="2200" b="1">
              <a:solidFill>
                <a:srgbClr val="DBF5F9"/>
              </a:solidFill>
              <a:latin typeface="Constantia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2200">
                <a:solidFill>
                  <a:srgbClr val="DBF5F9"/>
                </a:solidFill>
                <a:latin typeface="Arial Black" pitchFamily="34" charset="0"/>
              </a:rPr>
              <a:t>pastor 	Gk. </a:t>
            </a:r>
            <a:r>
              <a:rPr lang="en-US" sz="2200" b="1" i="1">
                <a:solidFill>
                  <a:srgbClr val="DBF5F9"/>
                </a:solidFill>
                <a:latin typeface="Constantia"/>
              </a:rPr>
              <a:t>poimaino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2200">
                <a:solidFill>
                  <a:srgbClr val="DBF5F9"/>
                </a:solidFill>
                <a:latin typeface="Arial Black" pitchFamily="34" charset="0"/>
              </a:rPr>
              <a:t>bishop 	GK. </a:t>
            </a:r>
            <a:r>
              <a:rPr lang="en-US" sz="2200" b="1" i="1">
                <a:solidFill>
                  <a:srgbClr val="DBF5F9"/>
                </a:solidFill>
                <a:latin typeface="Constantia"/>
              </a:rPr>
              <a:t>episkopeo</a:t>
            </a: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5503985" y="2801815"/>
            <a:ext cx="1752600" cy="5334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1066800" y="3675770"/>
            <a:ext cx="1752600" cy="50292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8379" name="Freeform 11"/>
          <p:cNvSpPr>
            <a:spLocks/>
          </p:cNvSpPr>
          <p:nvPr/>
        </p:nvSpPr>
        <p:spPr bwMode="auto">
          <a:xfrm>
            <a:off x="3048000" y="228600"/>
            <a:ext cx="1219200" cy="1371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24" y="0"/>
              </a:cxn>
              <a:cxn ang="0">
                <a:pos x="480" y="0"/>
              </a:cxn>
              <a:cxn ang="0">
                <a:pos x="480" y="720"/>
              </a:cxn>
              <a:cxn ang="0">
                <a:pos x="0" y="864"/>
              </a:cxn>
            </a:cxnLst>
            <a:rect l="0" t="0" r="r" b="b"/>
            <a:pathLst>
              <a:path w="768" h="864">
                <a:moveTo>
                  <a:pt x="768" y="0"/>
                </a:moveTo>
                <a:lnTo>
                  <a:pt x="624" y="0"/>
                </a:lnTo>
                <a:lnTo>
                  <a:pt x="480" y="0"/>
                </a:lnTo>
                <a:lnTo>
                  <a:pt x="480" y="720"/>
                </a:lnTo>
                <a:lnTo>
                  <a:pt x="0" y="864"/>
                </a:ln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8380" name="Freeform 12"/>
          <p:cNvSpPr>
            <a:spLocks/>
          </p:cNvSpPr>
          <p:nvPr/>
        </p:nvSpPr>
        <p:spPr bwMode="auto">
          <a:xfrm>
            <a:off x="3962400" y="762000"/>
            <a:ext cx="1524000" cy="21336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0" y="0"/>
              </a:cxn>
              <a:cxn ang="0">
                <a:pos x="0" y="1344"/>
              </a:cxn>
              <a:cxn ang="0">
                <a:pos x="960" y="1344"/>
              </a:cxn>
            </a:cxnLst>
            <a:rect l="0" t="0" r="r" b="b"/>
            <a:pathLst>
              <a:path w="960" h="1344">
                <a:moveTo>
                  <a:pt x="240" y="0"/>
                </a:moveTo>
                <a:lnTo>
                  <a:pt x="0" y="0"/>
                </a:lnTo>
                <a:lnTo>
                  <a:pt x="0" y="1344"/>
                </a:lnTo>
                <a:lnTo>
                  <a:pt x="960" y="1344"/>
                </a:ln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8381" name="Freeform 13"/>
          <p:cNvSpPr>
            <a:spLocks/>
          </p:cNvSpPr>
          <p:nvPr/>
        </p:nvSpPr>
        <p:spPr bwMode="auto">
          <a:xfrm>
            <a:off x="2895600" y="1295400"/>
            <a:ext cx="1447800" cy="2438400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816" y="0"/>
              </a:cxn>
              <a:cxn ang="0">
                <a:pos x="816" y="1536"/>
              </a:cxn>
              <a:cxn ang="0">
                <a:pos x="0" y="1536"/>
              </a:cxn>
            </a:cxnLst>
            <a:rect l="0" t="0" r="r" b="b"/>
            <a:pathLst>
              <a:path w="912" h="1536">
                <a:moveTo>
                  <a:pt x="912" y="0"/>
                </a:moveTo>
                <a:lnTo>
                  <a:pt x="816" y="0"/>
                </a:lnTo>
                <a:lnTo>
                  <a:pt x="816" y="1536"/>
                </a:lnTo>
                <a:lnTo>
                  <a:pt x="0" y="1536"/>
                </a:ln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sz="28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The elders who are among you I exhort, I who am a fellow elder and a witness of the sufferings of Christ, and also a partaker of the glory that will be revealed: 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Shepherd the flock of God which is among you, serving as overseers, not by compulsion but willingly, not for dishonest gain but eagerly; 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nor as being lords over those entrusted to you, but being examples to the flock; 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and when the Chief Shepherd appears, you will receive the crown of glory that does not fade away.</a:t>
            </a:r>
          </a:p>
        </p:txBody>
      </p:sp>
    </p:spTree>
    <p:extLst>
      <p:ext uri="{BB962C8B-B14F-4D97-AF65-F5344CB8AC3E}">
        <p14:creationId xmlns:p14="http://schemas.microsoft.com/office/powerpoint/2010/main" val="20823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5" grpId="0" animBg="1"/>
      <p:bldP spid="58376" grpId="0" animBg="1"/>
      <p:bldP spid="58379" grpId="0" animBg="1"/>
      <p:bldP spid="58380" grpId="0" animBg="1"/>
      <p:bldP spid="583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Worships in Spirit and Truth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Is organized the right way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Members wear Scriptural designations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1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Autofit/>
          </a:bodyPr>
          <a:lstStyle/>
          <a:p>
            <a:pPr marL="565150" indent="-565150" algn="l"/>
            <a:r>
              <a:rPr lang="en-US" dirty="0" smtClean="0">
                <a:latin typeface="Rage Italic" panose="03070502040507070304" pitchFamily="66" charset="0"/>
              </a:rPr>
              <a:t>Members </a:t>
            </a:r>
            <a:r>
              <a:rPr lang="en-US" dirty="0">
                <a:latin typeface="Rage Italic" panose="03070502040507070304" pitchFamily="66" charset="0"/>
              </a:rPr>
              <a:t>Wear Scriptural </a:t>
            </a:r>
            <a:r>
              <a:rPr lang="en-US" dirty="0" smtClean="0">
                <a:latin typeface="Rage Italic" panose="03070502040507070304" pitchFamily="66" charset="0"/>
              </a:rPr>
              <a:t>Designations</a:t>
            </a:r>
            <a:endParaRPr lang="en-US" dirty="0">
              <a:latin typeface="Rage Italic" panose="03070502040507070304" pitchFamily="66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4572000" cy="39354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800">
                <a:solidFill>
                  <a:prstClr val="black"/>
                </a:solidFill>
                <a:latin typeface="Calibri"/>
              </a:rPr>
              <a:t>Ac 11:26, “And when he had found him, he brought him to Antioch. So it was that for a whole year they assembled with the church and taught a great many people. And the disciples were first called Christians in Antioch” (NKJV)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410200" y="2743200"/>
            <a:ext cx="3124200" cy="3108543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</a:rPr>
              <a:t>not Baptists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</a:rPr>
              <a:t>not Catholics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</a:rPr>
              <a:t>not Presbyterians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</a:rPr>
              <a:t>not Pentecostals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</a:rPr>
              <a:t>not </a:t>
            </a:r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Lutherans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762000" y="5791200"/>
            <a:ext cx="1524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13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</p:bldLst>
  </p:timing>
</p:sld>
</file>

<file path=ppt/theme/theme1.xml><?xml version="1.0" encoding="utf-8"?>
<a:theme xmlns:a="http://schemas.openxmlformats.org/drawingml/2006/main" name="Selecting A Church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Selecting A Church</Template>
  <TotalTime>1877</TotalTime>
  <Words>863</Words>
  <Application>Microsoft Office PowerPoint</Application>
  <PresentationFormat>On-screen Show (4:3)</PresentationFormat>
  <Paragraphs>152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Arial</vt:lpstr>
      <vt:lpstr>Rockwell</vt:lpstr>
      <vt:lpstr>Lucida Handwriting</vt:lpstr>
      <vt:lpstr>rayando</vt:lpstr>
      <vt:lpstr>Calibri</vt:lpstr>
      <vt:lpstr>Berlin Sans FB</vt:lpstr>
      <vt:lpstr>Rage Italic</vt:lpstr>
      <vt:lpstr>Candara</vt:lpstr>
      <vt:lpstr>Bloody</vt:lpstr>
      <vt:lpstr>Rockwell Extra Bold</vt:lpstr>
      <vt:lpstr>Wingdings 2</vt:lpstr>
      <vt:lpstr>Wingdings</vt:lpstr>
      <vt:lpstr>Constantia</vt:lpstr>
      <vt:lpstr>Times New Roman</vt:lpstr>
      <vt:lpstr>Arial Black</vt:lpstr>
      <vt:lpstr>Segoe Print</vt:lpstr>
      <vt:lpstr>Selecting A Church</vt:lpstr>
      <vt:lpstr>Custom Design</vt:lpstr>
      <vt:lpstr>1_Custom Design</vt:lpstr>
      <vt:lpstr>2_Custom Design</vt:lpstr>
      <vt:lpstr>3_Custom Design</vt:lpstr>
      <vt:lpstr>Office Theme</vt:lpstr>
      <vt:lpstr>A CHURCH</vt:lpstr>
      <vt:lpstr>The Lord’s Church</vt:lpstr>
      <vt:lpstr>The Lord’s Church</vt:lpstr>
      <vt:lpstr>PowerPoint Presentation</vt:lpstr>
      <vt:lpstr>Acts 14:23</vt:lpstr>
      <vt:lpstr>PowerPoint Presentation</vt:lpstr>
      <vt:lpstr>1 Pet. 5:1-4</vt:lpstr>
      <vt:lpstr>The Lord’s Church</vt:lpstr>
      <vt:lpstr>Members Wear Scriptural Designations</vt:lpstr>
      <vt:lpstr>“of Christ”</vt:lpstr>
      <vt:lpstr>No Place For Sectarianism</vt:lpstr>
      <vt:lpstr>No Place For Sectarianism</vt:lpstr>
      <vt:lpstr>The Lord’s Church</vt:lpstr>
      <vt:lpstr>PowerPoint Presentation</vt:lpstr>
      <vt:lpstr>The Blood and Baptism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66</cp:revision>
  <dcterms:created xsi:type="dcterms:W3CDTF">2015-07-15T22:40:38Z</dcterms:created>
  <dcterms:modified xsi:type="dcterms:W3CDTF">2015-08-14T17:57:20Z</dcterms:modified>
</cp:coreProperties>
</file>